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67" r:id="rId2"/>
    <p:sldId id="263" r:id="rId3"/>
    <p:sldId id="270" r:id="rId4"/>
    <p:sldId id="266" r:id="rId5"/>
    <p:sldId id="271" r:id="rId6"/>
    <p:sldId id="272" r:id="rId7"/>
    <p:sldId id="274" r:id="rId8"/>
    <p:sldId id="275" r:id="rId9"/>
    <p:sldId id="276" r:id="rId10"/>
    <p:sldId id="279" r:id="rId11"/>
    <p:sldId id="280" r:id="rId12"/>
    <p:sldId id="281" r:id="rId13"/>
    <p:sldId id="282" r:id="rId14"/>
    <p:sldId id="285" r:id="rId15"/>
    <p:sldId id="326" r:id="rId16"/>
    <p:sldId id="327" r:id="rId17"/>
    <p:sldId id="283" r:id="rId18"/>
    <p:sldId id="284" r:id="rId19"/>
    <p:sldId id="288" r:id="rId20"/>
    <p:sldId id="289" r:id="rId21"/>
    <p:sldId id="290" r:id="rId22"/>
    <p:sldId id="294" r:id="rId23"/>
    <p:sldId id="296" r:id="rId24"/>
    <p:sldId id="297" r:id="rId25"/>
    <p:sldId id="298" r:id="rId26"/>
    <p:sldId id="328" r:id="rId27"/>
    <p:sldId id="329" r:id="rId28"/>
    <p:sldId id="322" r:id="rId29"/>
    <p:sldId id="323" r:id="rId30"/>
    <p:sldId id="303" r:id="rId31"/>
    <p:sldId id="304" r:id="rId32"/>
    <p:sldId id="305" r:id="rId33"/>
    <p:sldId id="324" r:id="rId34"/>
    <p:sldId id="306" r:id="rId35"/>
    <p:sldId id="317" r:id="rId36"/>
    <p:sldId id="307" r:id="rId37"/>
    <p:sldId id="309" r:id="rId38"/>
    <p:sldId id="308" r:id="rId39"/>
    <p:sldId id="310" r:id="rId40"/>
    <p:sldId id="312" r:id="rId41"/>
    <p:sldId id="313" r:id="rId42"/>
    <p:sldId id="314" r:id="rId43"/>
    <p:sldId id="315" r:id="rId44"/>
    <p:sldId id="316" r:id="rId45"/>
    <p:sldId id="325" r:id="rId46"/>
    <p:sldId id="318" r:id="rId47"/>
    <p:sldId id="319" r:id="rId48"/>
    <p:sldId id="320" r:id="rId49"/>
    <p:sldId id="32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602F03-8CFE-472D-B40F-7D4A4CD981F1}">
          <p14:sldIdLst>
            <p14:sldId id="267"/>
            <p14:sldId id="263"/>
            <p14:sldId id="270"/>
            <p14:sldId id="266"/>
            <p14:sldId id="271"/>
            <p14:sldId id="272"/>
            <p14:sldId id="274"/>
            <p14:sldId id="275"/>
            <p14:sldId id="276"/>
            <p14:sldId id="279"/>
            <p14:sldId id="280"/>
            <p14:sldId id="281"/>
            <p14:sldId id="282"/>
            <p14:sldId id="285"/>
            <p14:sldId id="326"/>
            <p14:sldId id="327"/>
            <p14:sldId id="283"/>
            <p14:sldId id="284"/>
            <p14:sldId id="288"/>
            <p14:sldId id="289"/>
            <p14:sldId id="290"/>
            <p14:sldId id="294"/>
            <p14:sldId id="296"/>
            <p14:sldId id="297"/>
            <p14:sldId id="298"/>
            <p14:sldId id="328"/>
            <p14:sldId id="329"/>
            <p14:sldId id="322"/>
            <p14:sldId id="323"/>
            <p14:sldId id="303"/>
            <p14:sldId id="304"/>
            <p14:sldId id="305"/>
            <p14:sldId id="324"/>
            <p14:sldId id="306"/>
            <p14:sldId id="317"/>
            <p14:sldId id="307"/>
            <p14:sldId id="309"/>
            <p14:sldId id="308"/>
            <p14:sldId id="310"/>
            <p14:sldId id="312"/>
            <p14:sldId id="313"/>
            <p14:sldId id="314"/>
            <p14:sldId id="315"/>
            <p14:sldId id="316"/>
            <p14:sldId id="325"/>
            <p14:sldId id="318"/>
            <p14:sldId id="319"/>
            <p14:sldId id="320"/>
            <p14:sldId id="32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507" autoAdjust="0"/>
    <p:restoredTop sz="98061" autoAdjust="0"/>
  </p:normalViewPr>
  <p:slideViewPr>
    <p:cSldViewPr>
      <p:cViewPr varScale="1">
        <p:scale>
          <a:sx n="53" d="100"/>
          <a:sy n="53" d="100"/>
        </p:scale>
        <p:origin x="-816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16E7A-AA1F-48DF-8F86-511A4F8F62BA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56B0A-15CF-4D9B-A459-A79C435EAFF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639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66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66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26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26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87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53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96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29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585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2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79911-9A75-4354-99FB-0C39F7D241F8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3F56E-FA72-4397-88B8-CD0D2ACFECC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89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БІБЛІОТЕЧНЕ ЗАНЯТТЯ</a:t>
            </a:r>
            <a:b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КЛАС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uk-UA" sz="4400" dirty="0" smtClean="0">
                <a:solidFill>
                  <a:srgbClr val="0070C0"/>
                </a:solidFill>
              </a:rPr>
              <a:t>ЕМА:     </a:t>
            </a:r>
            <a:r>
              <a:rPr lang="uk-UA" sz="4800" dirty="0" smtClean="0">
                <a:solidFill>
                  <a:srgbClr val="0070C0"/>
                </a:solidFill>
              </a:rPr>
              <a:t>Д</a:t>
            </a:r>
            <a:r>
              <a:rPr lang="uk-UA" sz="4400" dirty="0" smtClean="0">
                <a:solidFill>
                  <a:srgbClr val="0070C0"/>
                </a:solidFill>
              </a:rPr>
              <a:t>ОВІДКОВА ЛІТЕРАТУРА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24944"/>
            <a:ext cx="4536504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84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Admin\Рабочий стол\fffffffffff\IMG_12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76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 descr="C:\Documents and Settings\Admin\Рабочий стол\fffffffffff\IMG_1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19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6386" name="Picture 2" descr="C:\Documents and Settings\Admin\Рабочий стол\fffffffffff\IMG_12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28092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3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7410" name="Picture 2" descr="C:\Documents and Settings\Admin\Рабочий стол\fffffffffff\IMG_12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80919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71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У добру путь!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Рабочий стол\org_img_61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485800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Команда «Ерудити»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5976664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27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Команда «Книголюби»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08162"/>
            <a:ext cx="5688631" cy="41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82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Довідкова література – </a:t>
            </a:r>
            <a:r>
              <a:rPr lang="uk-UA" dirty="0" smtClean="0">
                <a:solidFill>
                  <a:srgbClr val="0070C0"/>
                </a:solidFill>
              </a:rPr>
              <a:t>це видання,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7992888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>
                <a:solidFill>
                  <a:srgbClr val="0070C0"/>
                </a:solidFill>
              </a:rPr>
              <a:t>які   допомагають   нам   про   щось             довідатися, уточнити якесь поняття,  перекласти слово з однієї мови на іншу.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Documents and Settings\Admin\Рабочий стол\85544671_2_644x461_slovniki-ukrani-fotograf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9" y="3429000"/>
            <a:ext cx="284988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Admin\Рабочий стол\dovidnyky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525658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Admin\Рабочий стол\163_1-20101014_1353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29000"/>
            <a:ext cx="2555776" cy="348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7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93610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Не бійтесь заглядати у словник: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/>
              <a:t>      </a:t>
            </a:r>
            <a:r>
              <a:rPr lang="uk-UA" sz="4000" dirty="0" smtClean="0">
                <a:solidFill>
                  <a:srgbClr val="FF0000"/>
                </a:solidFill>
              </a:rPr>
              <a:t>Це пишний сад, а не сумне провалля;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Збирайте, як розумний садівник,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FF0000"/>
                </a:solidFill>
              </a:rPr>
              <a:t> </a:t>
            </a:r>
            <a:r>
              <a:rPr lang="uk-UA" sz="4000" dirty="0" smtClean="0">
                <a:solidFill>
                  <a:srgbClr val="FF0000"/>
                </a:solidFill>
              </a:rPr>
              <a:t>     Достиглий овоч у Грінченка й Даля.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Не майте гніву до </a:t>
            </a:r>
            <a:r>
              <a:rPr lang="uk-UA" sz="4000" dirty="0">
                <a:solidFill>
                  <a:srgbClr val="FF0000"/>
                </a:solidFill>
              </a:rPr>
              <a:t>м</a:t>
            </a:r>
            <a:r>
              <a:rPr lang="uk-UA" sz="4000" dirty="0" smtClean="0">
                <a:solidFill>
                  <a:srgbClr val="FF0000"/>
                </a:solidFill>
              </a:rPr>
              <a:t>оїх порад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І не лінуйтесь </a:t>
            </a:r>
            <a:r>
              <a:rPr lang="uk-UA" sz="4000" dirty="0" err="1" smtClean="0">
                <a:solidFill>
                  <a:srgbClr val="FF0000"/>
                </a:solidFill>
              </a:rPr>
              <a:t>доглядать</a:t>
            </a:r>
            <a:r>
              <a:rPr lang="uk-UA" sz="4000" dirty="0" smtClean="0">
                <a:solidFill>
                  <a:srgbClr val="FF0000"/>
                </a:solidFill>
              </a:rPr>
              <a:t> свій сад.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FF0000"/>
                </a:solidFill>
              </a:rPr>
              <a:t> </a:t>
            </a:r>
            <a:r>
              <a:rPr lang="uk-UA" sz="4000" dirty="0" smtClean="0">
                <a:solidFill>
                  <a:srgbClr val="FF0000"/>
                </a:solidFill>
              </a:rPr>
              <a:t>               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М.Рильський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95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Що ви знаєте про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Бориса Грінченка та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Володимира  Даля?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628800"/>
            <a:ext cx="417646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4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5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296144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Борис Дмитрович Грінченко</a:t>
            </a:r>
            <a:r>
              <a:rPr lang="uk-UA" sz="4000" dirty="0">
                <a:solidFill>
                  <a:srgbClr val="FF0000"/>
                </a:solidFill>
              </a:rPr>
              <a:t/>
            </a:r>
            <a:br>
              <a:rPr lang="uk-UA" sz="4000" dirty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(1863-1910)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2" descr="C:\Documents and Settings\Admin\Рабочий стол\grinchenkoznavci_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3491880" cy="501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563888" y="1196752"/>
            <a:ext cx="5400600" cy="56612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Український письменник, учений,  перекладач,  громадський  і політичний діяч. Автор першого фундаментального «Словника української мови», багатьох підручників.     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Documents and Settings\Admin\Рабочий стол\Словарь_укр_языка_Гринченко_by_Russianna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61048"/>
            <a:ext cx="5652120" cy="309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4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1008112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Володимир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sz="4000" dirty="0" smtClean="0">
                <a:solidFill>
                  <a:srgbClr val="FF0000"/>
                </a:solidFill>
              </a:rPr>
              <a:t>Іванович</a:t>
            </a:r>
            <a:r>
              <a:rPr lang="uk-UA" dirty="0" smtClean="0">
                <a:solidFill>
                  <a:srgbClr val="FF0000"/>
                </a:solidFill>
              </a:rPr>
              <a:t> Даль (1801-1872)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" y="1052736"/>
            <a:ext cx="8686800" cy="507342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Письменник, лексикограф, етнограф, автор «Тлумачного </a:t>
            </a:r>
            <a:r>
              <a:rPr lang="uk-UA" sz="2800" dirty="0" smtClean="0">
                <a:solidFill>
                  <a:srgbClr val="0070C0"/>
                </a:solidFill>
              </a:rPr>
              <a:t>словника</a:t>
            </a:r>
            <a:r>
              <a:rPr lang="uk-UA" dirty="0" smtClean="0">
                <a:solidFill>
                  <a:srgbClr val="0070C0"/>
                </a:solidFill>
              </a:rPr>
              <a:t> великоросійської мови» 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33600"/>
            <a:ext cx="3494087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Documents and Settings\Admin\Рабочий стол\220px-Dal_Dictionary_tit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3600"/>
            <a:ext cx="3528392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31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4000" dirty="0" err="1" smtClean="0">
                <a:solidFill>
                  <a:srgbClr val="FF0000"/>
                </a:solidFill>
              </a:rPr>
              <a:t>Вікіпедія</a:t>
            </a:r>
            <a:r>
              <a:rPr lang="uk-UA" sz="4000" dirty="0" smtClean="0">
                <a:solidFill>
                  <a:srgbClr val="FF0000"/>
                </a:solidFill>
              </a:rPr>
              <a:t> – вільна електронна енциклопедія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600200"/>
            <a:ext cx="5410944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     </a:t>
            </a:r>
            <a:r>
              <a:rPr lang="uk-UA" dirty="0" smtClean="0">
                <a:solidFill>
                  <a:srgbClr val="0070C0"/>
                </a:solidFill>
              </a:rPr>
              <a:t>29 жовтня (1969)- 44 роки тому відбулася перша передача даних між двома </a:t>
            </a:r>
            <a:r>
              <a:rPr lang="uk-UA" dirty="0" err="1" smtClean="0">
                <a:solidFill>
                  <a:srgbClr val="0070C0"/>
                </a:solidFill>
              </a:rPr>
              <a:t>комп</a:t>
            </a:r>
            <a:r>
              <a:rPr lang="en-US" dirty="0" smtClean="0">
                <a:solidFill>
                  <a:srgbClr val="0070C0"/>
                </a:solidFill>
              </a:rPr>
              <a:t>`</a:t>
            </a:r>
            <a:r>
              <a:rPr lang="uk-UA" dirty="0" err="1" smtClean="0">
                <a:solidFill>
                  <a:srgbClr val="0070C0"/>
                </a:solidFill>
              </a:rPr>
              <a:t>ютерами</a:t>
            </a:r>
            <a:r>
              <a:rPr lang="uk-UA" dirty="0" smtClean="0">
                <a:solidFill>
                  <a:srgbClr val="0070C0"/>
                </a:solidFill>
              </a:rPr>
              <a:t> в мережі в рамках проекту </a:t>
            </a:r>
            <a:r>
              <a:rPr lang="en-US" dirty="0" smtClean="0">
                <a:solidFill>
                  <a:srgbClr val="0070C0"/>
                </a:solidFill>
              </a:rPr>
              <a:t>ARPANET</a:t>
            </a:r>
            <a:r>
              <a:rPr lang="uk-UA" dirty="0" smtClean="0">
                <a:solidFill>
                  <a:srgbClr val="0070C0"/>
                </a:solidFill>
              </a:rPr>
              <a:t> – народження </a:t>
            </a:r>
            <a:r>
              <a:rPr lang="uk-UA" dirty="0" err="1" smtClean="0">
                <a:solidFill>
                  <a:srgbClr val="0070C0"/>
                </a:solidFill>
              </a:rPr>
              <a:t>інтернету</a:t>
            </a:r>
            <a:r>
              <a:rPr lang="uk-UA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Admin\Рабочий стол\Wikipedia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324035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80831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08504" cy="1512168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</a:rPr>
              <a:t>Існують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дві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найтяжчі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справи</a:t>
            </a:r>
            <a:r>
              <a:rPr lang="ru-RU" sz="3600" dirty="0">
                <a:solidFill>
                  <a:srgbClr val="FF0000"/>
                </a:solidFill>
              </a:rPr>
              <a:t> – </a:t>
            </a:r>
            <a:r>
              <a:rPr lang="ru-RU" sz="3600" dirty="0" err="1" smtClean="0">
                <a:solidFill>
                  <a:srgbClr val="FF0000"/>
                </a:solidFill>
              </a:rPr>
              <a:t>укладати</a:t>
            </a:r>
            <a:r>
              <a:rPr lang="ru-RU" sz="3600" dirty="0" smtClean="0">
                <a:solidFill>
                  <a:srgbClr val="FF0000"/>
                </a:solidFill>
              </a:rPr>
              <a:t> словники </a:t>
            </a:r>
            <a:r>
              <a:rPr lang="ru-RU" sz="3600" dirty="0">
                <a:solidFill>
                  <a:srgbClr val="FF0000"/>
                </a:solidFill>
              </a:rPr>
              <a:t>і </a:t>
            </a:r>
            <a:r>
              <a:rPr lang="ru-RU" sz="3600" dirty="0" err="1" smtClean="0">
                <a:solidFill>
                  <a:srgbClr val="FF0000"/>
                </a:solidFill>
              </a:rPr>
              <a:t>граматику</a:t>
            </a:r>
            <a:r>
              <a:rPr lang="ru-RU" sz="3600" dirty="0" smtClean="0">
                <a:solidFill>
                  <a:srgbClr val="FF0000"/>
                </a:solidFill>
              </a:rPr>
              <a:t>.                       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</a:t>
            </a:r>
            <a:r>
              <a:rPr lang="ru-RU" sz="3600" dirty="0" err="1">
                <a:solidFill>
                  <a:srgbClr val="0070C0"/>
                </a:solidFill>
              </a:rPr>
              <a:t>Юлій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Цезар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</a:rPr>
              <a:t>Скалігер</a:t>
            </a:r>
            <a:r>
              <a:rPr lang="ru-RU" sz="3600" dirty="0" smtClean="0">
                <a:solidFill>
                  <a:srgbClr val="0070C0"/>
                </a:solidFill>
              </a:rPr>
              <a:t>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324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Словник -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це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довідкова</a:t>
            </a:r>
            <a:r>
              <a:rPr lang="ru-RU" dirty="0">
                <a:solidFill>
                  <a:srgbClr val="0070C0"/>
                </a:solidFill>
              </a:rPr>
              <a:t> книга, яка </a:t>
            </a:r>
            <a:r>
              <a:rPr lang="ru-RU" dirty="0" err="1">
                <a:solidFill>
                  <a:srgbClr val="0070C0"/>
                </a:solidFill>
              </a:rPr>
              <a:t>містить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зібрання</a:t>
            </a:r>
            <a:r>
              <a:rPr lang="ru-RU" dirty="0" smtClean="0">
                <a:solidFill>
                  <a:srgbClr val="0070C0"/>
                </a:solidFill>
              </a:rPr>
              <a:t>  </a:t>
            </a:r>
            <a:r>
              <a:rPr lang="ru-RU" dirty="0" err="1">
                <a:solidFill>
                  <a:srgbClr val="0070C0"/>
                </a:solidFill>
              </a:rPr>
              <a:t>слів</a:t>
            </a:r>
            <a:r>
              <a:rPr lang="ru-RU" dirty="0" smtClean="0">
                <a:solidFill>
                  <a:srgbClr val="0070C0"/>
                </a:solidFill>
              </a:rPr>
              <a:t>,  </a:t>
            </a:r>
            <a:r>
              <a:rPr lang="ru-RU" dirty="0" err="1">
                <a:solidFill>
                  <a:srgbClr val="0070C0"/>
                </a:solidFill>
              </a:rPr>
              <a:t>розташованих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у  </a:t>
            </a:r>
            <a:r>
              <a:rPr lang="ru-RU" dirty="0" err="1" smtClean="0">
                <a:solidFill>
                  <a:srgbClr val="0070C0"/>
                </a:solidFill>
              </a:rPr>
              <a:t>певному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порядку </a:t>
            </a:r>
            <a:r>
              <a:rPr lang="ru-RU" dirty="0" smtClean="0">
                <a:solidFill>
                  <a:srgbClr val="0070C0"/>
                </a:solidFill>
              </a:rPr>
              <a:t> (</a:t>
            </a:r>
            <a:r>
              <a:rPr lang="ru-RU" dirty="0" err="1">
                <a:solidFill>
                  <a:srgbClr val="0070C0"/>
                </a:solidFill>
              </a:rPr>
              <a:t>переважно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в  </a:t>
            </a:r>
            <a:r>
              <a:rPr lang="ru-RU" dirty="0" err="1" smtClean="0">
                <a:solidFill>
                  <a:srgbClr val="0070C0"/>
                </a:solidFill>
              </a:rPr>
              <a:t>алфавітному</a:t>
            </a:r>
            <a:r>
              <a:rPr lang="ru-RU" dirty="0" smtClean="0">
                <a:solidFill>
                  <a:srgbClr val="0070C0"/>
                </a:solidFill>
              </a:rPr>
              <a:t>  </a:t>
            </a:r>
            <a:r>
              <a:rPr lang="ru-RU" dirty="0" err="1">
                <a:solidFill>
                  <a:srgbClr val="0070C0"/>
                </a:solidFill>
              </a:rPr>
              <a:t>чи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тематичному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89040"/>
            <a:ext cx="2852737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11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smtClean="0">
                <a:solidFill>
                  <a:srgbClr val="FF0000"/>
                </a:solidFill>
              </a:rPr>
              <a:t>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Розташувати книги за алфавітним порядком (враховуючи прізвища авторів)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772816"/>
            <a:ext cx="432127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1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Словники </a:t>
            </a:r>
            <a:r>
              <a:rPr lang="ru-RU" dirty="0" err="1">
                <a:solidFill>
                  <a:srgbClr val="FF0000"/>
                </a:solidFill>
              </a:rPr>
              <a:t>поділяються</a:t>
            </a:r>
            <a:r>
              <a:rPr lang="ru-RU" dirty="0">
                <a:solidFill>
                  <a:srgbClr val="FF0000"/>
                </a:solidFill>
              </a:rPr>
              <a:t> на</a:t>
            </a:r>
            <a:r>
              <a:rPr lang="ru-RU" dirty="0" smtClean="0">
                <a:solidFill>
                  <a:srgbClr val="FF0000"/>
                </a:solidFill>
              </a:rPr>
              <a:t>: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sz="4000" dirty="0" err="1" smtClean="0">
                <a:solidFill>
                  <a:srgbClr val="0070C0"/>
                </a:solidFill>
              </a:rPr>
              <a:t>енциклопедичні</a:t>
            </a:r>
            <a:r>
              <a:rPr lang="ru-RU" sz="4000" dirty="0">
                <a:solidFill>
                  <a:srgbClr val="0070C0"/>
                </a:solidFill>
              </a:rPr>
              <a:t>;</a:t>
            </a:r>
          </a:p>
          <a:p>
            <a:r>
              <a:rPr lang="ru-RU" sz="4000" dirty="0" err="1" smtClean="0">
                <a:solidFill>
                  <a:srgbClr val="0070C0"/>
                </a:solidFill>
              </a:rPr>
              <a:t>філологічні</a:t>
            </a:r>
            <a:r>
              <a:rPr lang="ru-RU" sz="4000" dirty="0">
                <a:solidFill>
                  <a:srgbClr val="0070C0"/>
                </a:solidFill>
              </a:rPr>
              <a:t>;</a:t>
            </a:r>
          </a:p>
          <a:p>
            <a:r>
              <a:rPr lang="ru-RU" sz="4000" dirty="0" err="1" smtClean="0">
                <a:solidFill>
                  <a:srgbClr val="0070C0"/>
                </a:solidFill>
              </a:rPr>
              <a:t>загальномовні</a:t>
            </a:r>
            <a:r>
              <a:rPr lang="ru-RU" sz="4000" dirty="0">
                <a:solidFill>
                  <a:srgbClr val="0070C0"/>
                </a:solidFill>
              </a:rPr>
              <a:t>;</a:t>
            </a:r>
          </a:p>
          <a:p>
            <a:r>
              <a:rPr lang="ru-RU" sz="4000" dirty="0" err="1" smtClean="0">
                <a:solidFill>
                  <a:srgbClr val="0070C0"/>
                </a:solidFill>
              </a:rPr>
              <a:t>спеціальні</a:t>
            </a:r>
            <a:r>
              <a:rPr lang="ru-RU" sz="4000" dirty="0" smtClean="0">
                <a:solidFill>
                  <a:srgbClr val="0070C0"/>
                </a:solidFill>
              </a:rPr>
              <a:t> </a:t>
            </a:r>
            <a:r>
              <a:rPr lang="ru-RU" sz="4000" dirty="0">
                <a:solidFill>
                  <a:srgbClr val="0070C0"/>
                </a:solidFill>
              </a:rPr>
              <a:t>(</a:t>
            </a:r>
            <a:r>
              <a:rPr lang="ru-RU" sz="4000" dirty="0" err="1">
                <a:solidFill>
                  <a:srgbClr val="0070C0"/>
                </a:solidFill>
              </a:rPr>
              <a:t>тематичні</a:t>
            </a:r>
            <a:r>
              <a:rPr lang="ru-RU" sz="4000" dirty="0">
                <a:solidFill>
                  <a:srgbClr val="0070C0"/>
                </a:solidFill>
              </a:rPr>
              <a:t>).</a:t>
            </a:r>
          </a:p>
          <a:p>
            <a:endParaRPr lang="ru-RU" dirty="0"/>
          </a:p>
        </p:txBody>
      </p:sp>
      <p:pic>
        <p:nvPicPr>
          <p:cNvPr id="15362" name="Picture 2" descr="C:\Documents and Settings\Admin\Рабочий стол\di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12976"/>
            <a:ext cx="352839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6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507605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Поясніть, користуючись тематичним словником, значення слів.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410445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0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64896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 </a:t>
            </a:r>
            <a:r>
              <a:rPr lang="uk-UA" dirty="0" smtClean="0">
                <a:solidFill>
                  <a:srgbClr val="FF0000"/>
                </a:solidFill>
              </a:rPr>
              <a:t>Команда                       </a:t>
            </a:r>
            <a:r>
              <a:rPr lang="uk-UA" dirty="0" err="1" smtClean="0">
                <a:solidFill>
                  <a:srgbClr val="FF0000"/>
                </a:solidFill>
              </a:rPr>
              <a:t>Команда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«Ерудити»                 «Книголюби»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/>
              <a:t>   </a:t>
            </a:r>
            <a:r>
              <a:rPr lang="uk-UA" sz="4000" dirty="0" smtClean="0">
                <a:solidFill>
                  <a:srgbClr val="0070C0"/>
                </a:solidFill>
              </a:rPr>
              <a:t>Груша                                    Айва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0070C0"/>
                </a:solidFill>
              </a:rPr>
              <a:t> </a:t>
            </a:r>
            <a:r>
              <a:rPr lang="uk-UA" sz="4000" dirty="0" smtClean="0">
                <a:solidFill>
                  <a:srgbClr val="0070C0"/>
                </a:solidFill>
              </a:rPr>
              <a:t>  </a:t>
            </a:r>
            <a:r>
              <a:rPr lang="uk-UA" sz="4000" dirty="0" smtClean="0">
                <a:solidFill>
                  <a:srgbClr val="0070C0"/>
                </a:solidFill>
              </a:rPr>
              <a:t>Стежка</a:t>
            </a:r>
            <a:r>
              <a:rPr lang="uk-UA" sz="4000" dirty="0" smtClean="0">
                <a:solidFill>
                  <a:srgbClr val="0070C0"/>
                </a:solidFill>
              </a:rPr>
              <a:t>        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Віник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0070C0"/>
                </a:solidFill>
              </a:rPr>
              <a:t>   </a:t>
            </a:r>
            <a:r>
              <a:rPr lang="uk-UA" sz="4000" dirty="0" smtClean="0">
                <a:solidFill>
                  <a:srgbClr val="0070C0"/>
                </a:solidFill>
              </a:rPr>
              <a:t>Фортеця</a:t>
            </a:r>
            <a:r>
              <a:rPr lang="uk-UA" sz="4000" dirty="0" smtClean="0">
                <a:solidFill>
                  <a:srgbClr val="0070C0"/>
                </a:solidFill>
              </a:rPr>
              <a:t>                              Журнал</a:t>
            </a:r>
            <a:endParaRPr lang="uk-UA" sz="40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4000" dirty="0" smtClean="0">
                <a:solidFill>
                  <a:srgbClr val="0070C0"/>
                </a:solidFill>
              </a:rPr>
              <a:t>   Вікно                                   </a:t>
            </a:r>
            <a:r>
              <a:rPr lang="uk-UA" sz="4000" dirty="0" smtClean="0">
                <a:solidFill>
                  <a:srgbClr val="0070C0"/>
                </a:solidFill>
              </a:rPr>
              <a:t> </a:t>
            </a:r>
            <a:r>
              <a:rPr lang="uk-UA" sz="4000" dirty="0" smtClean="0">
                <a:solidFill>
                  <a:srgbClr val="0070C0"/>
                </a:solidFill>
              </a:rPr>
              <a:t>Мухомор    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3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Філологічні</a:t>
            </a:r>
            <a:r>
              <a:rPr lang="ru-RU" dirty="0">
                <a:solidFill>
                  <a:srgbClr val="FF0000"/>
                </a:solidFill>
              </a:rPr>
              <a:t> словники </a:t>
            </a:r>
            <a:r>
              <a:rPr lang="ru-RU" dirty="0" err="1" smtClean="0">
                <a:solidFill>
                  <a:srgbClr val="FF0000"/>
                </a:solidFill>
              </a:rPr>
              <a:t>поділяються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на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1"/>
            <a:ext cx="9075414" cy="5657953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70C0"/>
                </a:solidFill>
              </a:rPr>
              <a:t>орфографічні</a:t>
            </a:r>
            <a:r>
              <a:rPr lang="ru-RU" dirty="0">
                <a:solidFill>
                  <a:srgbClr val="0070C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словник </a:t>
            </a:r>
            <a:r>
              <a:rPr lang="ru-RU" dirty="0" err="1">
                <a:solidFill>
                  <a:srgbClr val="0070C0"/>
                </a:solidFill>
              </a:rPr>
              <a:t>антонімів</a:t>
            </a:r>
            <a:r>
              <a:rPr lang="ru-RU" dirty="0">
                <a:solidFill>
                  <a:srgbClr val="0070C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словник </a:t>
            </a:r>
            <a:r>
              <a:rPr lang="ru-RU" dirty="0" err="1">
                <a:solidFill>
                  <a:srgbClr val="0070C0"/>
                </a:solidFill>
              </a:rPr>
              <a:t>синонімів</a:t>
            </a:r>
            <a:r>
              <a:rPr lang="ru-RU" dirty="0">
                <a:solidFill>
                  <a:srgbClr val="0070C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словник </a:t>
            </a:r>
            <a:r>
              <a:rPr lang="ru-RU" dirty="0" err="1">
                <a:solidFill>
                  <a:srgbClr val="0070C0"/>
                </a:solidFill>
              </a:rPr>
              <a:t>паронімів</a:t>
            </a:r>
            <a:r>
              <a:rPr lang="ru-RU" dirty="0">
                <a:solidFill>
                  <a:srgbClr val="0070C0"/>
                </a:solidFill>
              </a:rPr>
              <a:t>;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іншомовних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слів</a:t>
            </a:r>
            <a:r>
              <a:rPr lang="ru-RU" dirty="0">
                <a:solidFill>
                  <a:srgbClr val="0070C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словник </a:t>
            </a:r>
            <a:r>
              <a:rPr lang="ru-RU" dirty="0" err="1">
                <a:solidFill>
                  <a:srgbClr val="0070C0"/>
                </a:solidFill>
              </a:rPr>
              <a:t>епітетів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тощо</a:t>
            </a:r>
            <a:r>
              <a:rPr lang="ru-RU" dirty="0">
                <a:solidFill>
                  <a:srgbClr val="0070C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 descr="C:\Documents and Settings\Admin\Рабочий стол\bbbbbbbbb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1268760"/>
            <a:ext cx="2147774" cy="28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nnnnnn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8190"/>
            <a:ext cx="197971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\Рабочий стол\hhhhhhh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420" y="2783627"/>
            <a:ext cx="1949706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09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О </a:t>
            </a:r>
            <a:r>
              <a:rPr lang="ru-RU" sz="4000" dirty="0" err="1">
                <a:solidFill>
                  <a:srgbClr val="FF0000"/>
                </a:solidFill>
              </a:rPr>
              <a:t>філологіє</a:t>
            </a:r>
            <a:r>
              <a:rPr lang="ru-RU" sz="4000" dirty="0">
                <a:solidFill>
                  <a:srgbClr val="FF0000"/>
                </a:solidFill>
              </a:rPr>
              <a:t>, </a:t>
            </a:r>
            <a:r>
              <a:rPr lang="ru-RU" sz="4000" dirty="0" err="1">
                <a:solidFill>
                  <a:srgbClr val="FF0000"/>
                </a:solidFill>
              </a:rPr>
              <a:t>мистецтво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всіх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мистецтв</a:t>
            </a:r>
            <a:r>
              <a:rPr lang="ru-RU" sz="4000" dirty="0">
                <a:solidFill>
                  <a:srgbClr val="FF0000"/>
                </a:solidFill>
              </a:rPr>
              <a:t>!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 err="1" smtClean="0">
                <a:solidFill>
                  <a:srgbClr val="FF0000"/>
                </a:solidFill>
              </a:rPr>
              <a:t>Співаємо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тобі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величні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гімни</a:t>
            </a:r>
            <a:r>
              <a:rPr lang="ru-RU" sz="4000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2050" name="Picture 2" descr="C:\Documents and Settings\Admin\Рабочий стол\old-boock-pap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192688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729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8" y="836712"/>
            <a:ext cx="9144218" cy="792088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Книги – </a:t>
            </a:r>
            <a:r>
              <a:rPr lang="ru-RU" sz="4000" dirty="0" err="1">
                <a:solidFill>
                  <a:srgbClr val="FF0000"/>
                </a:solidFill>
              </a:rPr>
              <a:t>морська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 err="1" smtClean="0">
                <a:solidFill>
                  <a:srgbClr val="FF0000"/>
                </a:solidFill>
              </a:rPr>
              <a:t>глибина</a:t>
            </a:r>
            <a:r>
              <a:rPr lang="ru-RU" sz="4000" dirty="0" smtClean="0">
                <a:solidFill>
                  <a:srgbClr val="FF0000"/>
                </a:solidFill>
              </a:rPr>
              <a:t>.                    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rgbClr val="FF0000"/>
                </a:solidFill>
              </a:rPr>
              <a:t>                 </a:t>
            </a:r>
            <a:r>
              <a:rPr lang="uk-UA" sz="4000" dirty="0" smtClean="0">
                <a:solidFill>
                  <a:srgbClr val="FF0000"/>
                </a:solidFill>
              </a:rPr>
              <a:t>Хто в них пірне аж до дна,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         Той, хоч і труду мав досить,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FF0000"/>
                </a:solidFill>
              </a:rPr>
              <a:t>               </a:t>
            </a:r>
            <a:r>
              <a:rPr lang="uk-UA" sz="4000" dirty="0" err="1" smtClean="0">
                <a:solidFill>
                  <a:srgbClr val="FF0000"/>
                </a:solidFill>
              </a:rPr>
              <a:t>Дивнії</a:t>
            </a:r>
            <a:r>
              <a:rPr lang="uk-UA" sz="4000" dirty="0" smtClean="0">
                <a:solidFill>
                  <a:srgbClr val="FF0000"/>
                </a:solidFill>
              </a:rPr>
              <a:t> перли виносить.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FF0000"/>
                </a:solidFill>
              </a:rPr>
              <a:t> </a:t>
            </a:r>
            <a:r>
              <a:rPr lang="uk-UA" sz="4000" dirty="0" smtClean="0">
                <a:solidFill>
                  <a:srgbClr val="FF0000"/>
                </a:solidFill>
              </a:rPr>
              <a:t>                                           Іван Франко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320480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83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482" y="1196752"/>
            <a:ext cx="6894738" cy="4958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      </a:t>
            </a:r>
            <a:r>
              <a:rPr lang="ru-RU" sz="3600" dirty="0" err="1" smtClean="0">
                <a:solidFill>
                  <a:srgbClr val="0070C0"/>
                </a:solidFill>
              </a:rPr>
              <a:t>Установіть</a:t>
            </a:r>
            <a:r>
              <a:rPr lang="ru-RU" sz="3600" dirty="0" smtClean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відповідність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.     </a:t>
            </a:r>
            <a:r>
              <a:rPr lang="ru-RU" sz="3600" dirty="0" err="1" smtClean="0">
                <a:solidFill>
                  <a:srgbClr val="0070C0"/>
                </a:solidFill>
              </a:rPr>
              <a:t>Доберіть</a:t>
            </a:r>
            <a:r>
              <a:rPr lang="ru-RU" sz="3600" dirty="0" smtClean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українські</a:t>
            </a:r>
            <a:r>
              <a:rPr lang="ru-RU" sz="3600" dirty="0">
                <a:solidFill>
                  <a:srgbClr val="0070C0"/>
                </a:solidFill>
              </a:rPr>
              <a:t>  </a:t>
            </a:r>
            <a:r>
              <a:rPr lang="ru-RU" sz="3600" dirty="0" err="1">
                <a:solidFill>
                  <a:srgbClr val="0070C0"/>
                </a:solidFill>
              </a:rPr>
              <a:t>відповідники</a:t>
            </a:r>
            <a:r>
              <a:rPr lang="ru-RU" sz="3600" dirty="0">
                <a:solidFill>
                  <a:srgbClr val="0070C0"/>
                </a:solidFill>
              </a:rPr>
              <a:t> до </a:t>
            </a:r>
            <a:r>
              <a:rPr lang="ru-RU" sz="3600" dirty="0" err="1">
                <a:solidFill>
                  <a:srgbClr val="0070C0"/>
                </a:solidFill>
              </a:rPr>
              <a:t>запозичених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слів</a:t>
            </a:r>
            <a:r>
              <a:rPr lang="ru-RU" sz="3600" dirty="0" smtClean="0">
                <a:solidFill>
                  <a:srgbClr val="0070C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1 </a:t>
            </a:r>
            <a:r>
              <a:rPr lang="ru-RU" dirty="0" err="1" smtClean="0">
                <a:solidFill>
                  <a:srgbClr val="0070C0"/>
                </a:solidFill>
              </a:rPr>
              <a:t>ілюмінація</a:t>
            </a:r>
            <a:r>
              <a:rPr lang="ru-RU" dirty="0" smtClean="0">
                <a:solidFill>
                  <a:srgbClr val="0070C0"/>
                </a:solidFill>
              </a:rPr>
              <a:t>          А </a:t>
            </a:r>
            <a:r>
              <a:rPr lang="ru-RU" dirty="0" err="1" smtClean="0">
                <a:solidFill>
                  <a:srgbClr val="0070C0"/>
                </a:solidFill>
              </a:rPr>
              <a:t>суддя</a:t>
            </a:r>
            <a:endParaRPr lang="ru-RU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2 конкурс               Б </a:t>
            </a:r>
            <a:r>
              <a:rPr lang="ru-RU" dirty="0" err="1" smtClean="0">
                <a:solidFill>
                  <a:srgbClr val="0070C0"/>
                </a:solidFill>
              </a:rPr>
              <a:t>освітлення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3 арбітр                  В зображення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 4 портрет              Г змагання   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01008"/>
            <a:ext cx="3384376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3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Завдання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5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6444208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solidFill>
                  <a:srgbClr val="0070C0"/>
                </a:solidFill>
              </a:rPr>
              <a:t>З'ясуйте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значення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іншомовних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слів</a:t>
            </a:r>
            <a:r>
              <a:rPr lang="ru-RU" dirty="0">
                <a:solidFill>
                  <a:srgbClr val="0070C0"/>
                </a:solidFill>
              </a:rPr>
              <a:t>: </a:t>
            </a:r>
            <a:r>
              <a:rPr lang="ru-RU" i="1" dirty="0" err="1">
                <a:solidFill>
                  <a:srgbClr val="0070C0"/>
                </a:solidFill>
              </a:rPr>
              <a:t>бібліографія</a:t>
            </a:r>
            <a:r>
              <a:rPr lang="ru-RU" i="1" dirty="0">
                <a:solidFill>
                  <a:srgbClr val="0070C0"/>
                </a:solidFill>
              </a:rPr>
              <a:t>, формуляр, </a:t>
            </a:r>
            <a:r>
              <a:rPr lang="ru-RU" i="1" dirty="0" err="1">
                <a:solidFill>
                  <a:srgbClr val="0070C0"/>
                </a:solidFill>
              </a:rPr>
              <a:t>анотація</a:t>
            </a:r>
            <a:r>
              <a:rPr lang="ru-RU" i="1" dirty="0">
                <a:solidFill>
                  <a:srgbClr val="0070C0"/>
                </a:solidFill>
              </a:rPr>
              <a:t>, </a:t>
            </a:r>
            <a:r>
              <a:rPr lang="ru-RU" i="1" dirty="0" err="1">
                <a:solidFill>
                  <a:srgbClr val="0070C0"/>
                </a:solidFill>
              </a:rPr>
              <a:t>інтелект</a:t>
            </a:r>
            <a:r>
              <a:rPr lang="ru-RU" i="1" dirty="0" smtClean="0">
                <a:solidFill>
                  <a:srgbClr val="0070C0"/>
                </a:solidFill>
              </a:rPr>
              <a:t>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672408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4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Завдання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6         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sz="3600" dirty="0">
                <a:solidFill>
                  <a:srgbClr val="0070C0"/>
                </a:solidFill>
              </a:rPr>
              <a:t>Конкурс </a:t>
            </a:r>
            <a:r>
              <a:rPr lang="ru-RU" sz="3600" dirty="0" err="1">
                <a:solidFill>
                  <a:srgbClr val="0070C0"/>
                </a:solidFill>
              </a:rPr>
              <a:t>капітанів</a:t>
            </a:r>
            <a:r>
              <a:rPr lang="ru-RU" sz="3600" dirty="0">
                <a:solidFill>
                  <a:srgbClr val="0070C0"/>
                </a:solidFill>
              </a:rPr>
              <a:t> «</a:t>
            </a:r>
            <a:r>
              <a:rPr lang="ru-RU" sz="3600" dirty="0" err="1">
                <a:solidFill>
                  <a:srgbClr val="0070C0"/>
                </a:solidFill>
              </a:rPr>
              <a:t>Продовж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err="1">
                <a:solidFill>
                  <a:srgbClr val="0070C0"/>
                </a:solidFill>
              </a:rPr>
              <a:t>вислови</a:t>
            </a:r>
            <a:r>
              <a:rPr lang="ru-RU" sz="3600" dirty="0">
                <a:solidFill>
                  <a:srgbClr val="0070C0"/>
                </a:solidFill>
              </a:rPr>
              <a:t>»</a:t>
            </a:r>
          </a:p>
        </p:txBody>
      </p:sp>
      <p:pic>
        <p:nvPicPr>
          <p:cNvPr id="5122" name="Picture 2" descr="C:\Documents and Settings\Admin\Рабочий стол\[[[[[[[[[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683"/>
            <a:ext cx="3888432" cy="381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56992"/>
            <a:ext cx="3528392" cy="332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781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Завдання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5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6444208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solidFill>
                  <a:srgbClr val="0070C0"/>
                </a:solidFill>
              </a:rPr>
              <a:t>З'ясуйте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значення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іншомовних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слів</a:t>
            </a:r>
            <a:r>
              <a:rPr lang="ru-RU" dirty="0">
                <a:solidFill>
                  <a:srgbClr val="0070C0"/>
                </a:solidFill>
              </a:rPr>
              <a:t>: </a:t>
            </a:r>
            <a:r>
              <a:rPr lang="ru-RU" i="1" dirty="0" err="1">
                <a:solidFill>
                  <a:srgbClr val="0070C0"/>
                </a:solidFill>
              </a:rPr>
              <a:t>бібліографія</a:t>
            </a:r>
            <a:r>
              <a:rPr lang="ru-RU" i="1" dirty="0">
                <a:solidFill>
                  <a:srgbClr val="0070C0"/>
                </a:solidFill>
              </a:rPr>
              <a:t>, формуляр, </a:t>
            </a:r>
            <a:r>
              <a:rPr lang="ru-RU" i="1" dirty="0" err="1">
                <a:solidFill>
                  <a:srgbClr val="0070C0"/>
                </a:solidFill>
              </a:rPr>
              <a:t>анотація</a:t>
            </a:r>
            <a:r>
              <a:rPr lang="ru-RU" i="1" dirty="0">
                <a:solidFill>
                  <a:srgbClr val="0070C0"/>
                </a:solidFill>
              </a:rPr>
              <a:t>, </a:t>
            </a:r>
            <a:r>
              <a:rPr lang="ru-RU" i="1" dirty="0" err="1">
                <a:solidFill>
                  <a:srgbClr val="0070C0"/>
                </a:solidFill>
              </a:rPr>
              <a:t>інтелект</a:t>
            </a:r>
            <a:r>
              <a:rPr lang="ru-RU" i="1" dirty="0" smtClean="0">
                <a:solidFill>
                  <a:srgbClr val="0070C0"/>
                </a:solidFill>
              </a:rPr>
              <a:t>.</a:t>
            </a:r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672408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1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Завдання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7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849382"/>
            <a:ext cx="9108504" cy="60086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000" dirty="0" err="1">
                <a:solidFill>
                  <a:srgbClr val="0070C0"/>
                </a:solidFill>
              </a:rPr>
              <a:t>Перекладіть</a:t>
            </a:r>
            <a:r>
              <a:rPr lang="ru-RU" sz="4000" dirty="0">
                <a:solidFill>
                  <a:srgbClr val="0070C0"/>
                </a:solidFill>
              </a:rPr>
              <a:t> на </a:t>
            </a:r>
            <a:r>
              <a:rPr lang="ru-RU" sz="4000" dirty="0" err="1">
                <a:solidFill>
                  <a:srgbClr val="0070C0"/>
                </a:solidFill>
              </a:rPr>
              <a:t>українську</a:t>
            </a:r>
            <a:r>
              <a:rPr lang="ru-RU" sz="4000" dirty="0">
                <a:solidFill>
                  <a:srgbClr val="0070C0"/>
                </a:solidFill>
              </a:rPr>
              <a:t> </a:t>
            </a:r>
            <a:r>
              <a:rPr lang="ru-RU" sz="4000" dirty="0" err="1">
                <a:solidFill>
                  <a:srgbClr val="0070C0"/>
                </a:solidFill>
              </a:rPr>
              <a:t>мову</a:t>
            </a:r>
            <a:r>
              <a:rPr lang="ru-RU" sz="4000" dirty="0" smtClean="0">
                <a:solidFill>
                  <a:srgbClr val="0070C0"/>
                </a:solidFill>
              </a:rPr>
              <a:t>: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     </a:t>
            </a:r>
            <a:r>
              <a:rPr lang="uk-UA" sz="3600" dirty="0" smtClean="0">
                <a:solidFill>
                  <a:srgbClr val="FF0000"/>
                </a:solidFill>
              </a:rPr>
              <a:t>Команда                           </a:t>
            </a:r>
            <a:r>
              <a:rPr lang="uk-UA" sz="3600" dirty="0" err="1" smtClean="0">
                <a:solidFill>
                  <a:srgbClr val="FF0000"/>
                </a:solidFill>
              </a:rPr>
              <a:t>Команда</a:t>
            </a:r>
            <a:r>
              <a:rPr lang="uk-UA" sz="3600" dirty="0" smtClean="0">
                <a:solidFill>
                  <a:srgbClr val="FF0000"/>
                </a:solidFill>
              </a:rPr>
              <a:t>                         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FF0000"/>
                </a:solidFill>
              </a:rPr>
              <a:t>     «Ерудити»                     «Книголюби» 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       </a:t>
            </a:r>
            <a:r>
              <a:rPr lang="uk-UA" sz="3600" dirty="0" err="1" smtClean="0">
                <a:solidFill>
                  <a:srgbClr val="0070C0"/>
                </a:solidFill>
              </a:rPr>
              <a:t>Отрасль</a:t>
            </a:r>
            <a:r>
              <a:rPr lang="uk-UA" sz="3600" dirty="0" smtClean="0">
                <a:solidFill>
                  <a:srgbClr val="0070C0"/>
                </a:solidFill>
              </a:rPr>
              <a:t>      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Большой</a:t>
            </a:r>
            <a:endParaRPr lang="uk-UA" sz="3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</a:t>
            </a:r>
            <a:r>
              <a:rPr lang="uk-UA" sz="3600" dirty="0" err="1" smtClean="0">
                <a:solidFill>
                  <a:srgbClr val="0070C0"/>
                </a:solidFill>
              </a:rPr>
              <a:t>Насеком</a:t>
            </a:r>
            <a:r>
              <a:rPr lang="ru-RU" sz="3600" dirty="0" err="1" smtClean="0">
                <a:solidFill>
                  <a:srgbClr val="0070C0"/>
                </a:solidFill>
              </a:rPr>
              <a:t>ые</a:t>
            </a:r>
            <a:r>
              <a:rPr lang="uk-UA" sz="3600" dirty="0" smtClean="0">
                <a:solidFill>
                  <a:srgbClr val="0070C0"/>
                </a:solidFill>
              </a:rPr>
              <a:t>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Настоящий</a:t>
            </a:r>
            <a:endParaRPr lang="uk-UA" sz="3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Шлем          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Бабочка</a:t>
            </a:r>
            <a:endParaRPr lang="uk-UA" sz="3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Яхта             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Рубаха</a:t>
            </a:r>
            <a:endParaRPr lang="uk-UA" sz="3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</a:t>
            </a:r>
            <a:r>
              <a:rPr lang="uk-UA" sz="3600" dirty="0" err="1" smtClean="0">
                <a:solidFill>
                  <a:srgbClr val="0070C0"/>
                </a:solidFill>
              </a:rPr>
              <a:t>Подоконник</a:t>
            </a:r>
            <a:r>
              <a:rPr lang="uk-UA" sz="3600" dirty="0" smtClean="0">
                <a:solidFill>
                  <a:srgbClr val="0070C0"/>
                </a:solidFill>
              </a:rPr>
              <a:t>                   Туча</a:t>
            </a: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</a:t>
            </a:r>
            <a:r>
              <a:rPr lang="uk-UA" sz="3600" dirty="0" err="1" smtClean="0">
                <a:solidFill>
                  <a:srgbClr val="0070C0"/>
                </a:solidFill>
              </a:rPr>
              <a:t>Цена</a:t>
            </a:r>
            <a:r>
              <a:rPr lang="uk-UA" sz="3600" dirty="0" smtClean="0">
                <a:solidFill>
                  <a:srgbClr val="0070C0"/>
                </a:solidFill>
              </a:rPr>
              <a:t>            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Юбилей</a:t>
            </a:r>
            <a:r>
              <a:rPr lang="uk-UA" sz="3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</a:t>
            </a:r>
            <a:r>
              <a:rPr lang="uk-UA" sz="3600" dirty="0" err="1" smtClean="0">
                <a:solidFill>
                  <a:srgbClr val="0070C0"/>
                </a:solidFill>
              </a:rPr>
              <a:t>Избушка</a:t>
            </a:r>
            <a:r>
              <a:rPr lang="uk-UA" sz="3600" dirty="0" smtClean="0">
                <a:solidFill>
                  <a:srgbClr val="0070C0"/>
                </a:solidFill>
              </a:rPr>
              <a:t>                          </a:t>
            </a:r>
            <a:r>
              <a:rPr lang="uk-UA" sz="3600" dirty="0" err="1" smtClean="0">
                <a:solidFill>
                  <a:srgbClr val="0070C0"/>
                </a:solidFill>
              </a:rPr>
              <a:t>Юноша</a:t>
            </a:r>
            <a:r>
              <a:rPr lang="uk-UA" sz="3600" dirty="0" smtClean="0">
                <a:solidFill>
                  <a:srgbClr val="0070C0"/>
                </a:solidFill>
              </a:rPr>
              <a:t>  </a:t>
            </a:r>
          </a:p>
          <a:p>
            <a:pPr marL="0" indent="0">
              <a:buNone/>
            </a:pPr>
            <a:r>
              <a:rPr lang="uk-UA" sz="3600" dirty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           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-2044"/>
            <a:ext cx="1763688" cy="170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29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 </a:t>
            </a:r>
            <a:r>
              <a:rPr lang="uk-UA" dirty="0" smtClean="0">
                <a:solidFill>
                  <a:srgbClr val="FF0000"/>
                </a:solidFill>
              </a:rPr>
              <a:t>8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4785395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Поясніть вислови.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Команда                                </a:t>
            </a:r>
            <a:r>
              <a:rPr lang="uk-UA" dirty="0" err="1" smtClean="0">
                <a:solidFill>
                  <a:srgbClr val="FF0000"/>
                </a:solidFill>
              </a:rPr>
              <a:t>Команда</a:t>
            </a:r>
            <a:endParaRPr lang="uk-UA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«Ерудити»                             «Книголюби»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Битися як риба об лід        Розбити глека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Набрати в рот води             Горить у руках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Байдики бити                       З</a:t>
            </a:r>
            <a:r>
              <a:rPr lang="uk-UA" dirty="0" smtClean="0">
                <a:solidFill>
                  <a:srgbClr val="0070C0"/>
                </a:solidFill>
                <a:latin typeface="Calibri"/>
                <a:cs typeface="Calibri"/>
              </a:rPr>
              <a:t>'</a:t>
            </a:r>
            <a:r>
              <a:rPr lang="uk-UA" dirty="0" smtClean="0">
                <a:solidFill>
                  <a:srgbClr val="0070C0"/>
                </a:solidFill>
              </a:rPr>
              <a:t>їсти не один пуд солі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Як з гуски вода                     Зарубати на носі  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78"/>
            <a:ext cx="2627784" cy="241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39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Завдання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9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Що означає слово </a:t>
            </a:r>
            <a:r>
              <a:rPr lang="uk-UA" i="1" dirty="0" smtClean="0">
                <a:solidFill>
                  <a:srgbClr val="0070C0"/>
                </a:solidFill>
              </a:rPr>
              <a:t>кульмінація</a:t>
            </a:r>
            <a:r>
              <a:rPr lang="uk-UA" dirty="0" smtClean="0">
                <a:solidFill>
                  <a:srgbClr val="0070C0"/>
                </a:solidFill>
              </a:rPr>
              <a:t>?</a:t>
            </a:r>
            <a:endParaRPr lang="ru-RU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2852936"/>
            <a:ext cx="396044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5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Хвилинка - </a:t>
            </a:r>
            <a:r>
              <a:rPr lang="uk-UA" dirty="0" err="1" smtClean="0">
                <a:solidFill>
                  <a:srgbClr val="FF0000"/>
                </a:solidFill>
              </a:rPr>
              <a:t>цікавинка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(подорож найбільшими бібліотеками світу)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218" name="Picture 2" descr="C:\Documents and Settings\Admin\Рабочий стол\nnnnnnnnnnnn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48965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63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68" y="-171400"/>
            <a:ext cx="9111932" cy="936104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Ватиканська апостольська бібліотека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68" y="548680"/>
            <a:ext cx="9111932" cy="6417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Заснована</a:t>
            </a:r>
            <a:r>
              <a:rPr lang="uk-UA" sz="2800" dirty="0" smtClean="0"/>
              <a:t> </a:t>
            </a:r>
            <a:r>
              <a:rPr lang="uk-UA" sz="2800" dirty="0" smtClean="0">
                <a:solidFill>
                  <a:srgbClr val="0070C0"/>
                </a:solidFill>
              </a:rPr>
              <a:t>у 1475 році.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Фонд–75000 рукописів та понад   1,1 млн. творів  друку. 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Admin\Рабочий стол\ватик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484784"/>
            <a:ext cx="925252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6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Бібліотека Конгресу США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20162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Заснована у 1800 році. Фонд–32 333 832 книг.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Admin\Рабочий стол\ThomasJeffersonBuildingL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59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9143999" cy="18448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900" dirty="0" smtClean="0">
                <a:solidFill>
                  <a:srgbClr val="FF0000"/>
                </a:solidFill>
              </a:rPr>
              <a:t>Золото </a:t>
            </a:r>
            <a:r>
              <a:rPr lang="ru-RU" sz="4900" dirty="0" err="1" smtClean="0">
                <a:solidFill>
                  <a:srgbClr val="FF0000"/>
                </a:solidFill>
              </a:rPr>
              <a:t>добувають</a:t>
            </a:r>
            <a:r>
              <a:rPr lang="ru-RU" sz="4900" dirty="0" smtClean="0">
                <a:solidFill>
                  <a:srgbClr val="FF0000"/>
                </a:solidFill>
              </a:rPr>
              <a:t>  </a:t>
            </a:r>
            <a:r>
              <a:rPr lang="ru-RU" sz="4900" dirty="0" err="1">
                <a:solidFill>
                  <a:srgbClr val="FF0000"/>
                </a:solidFill>
              </a:rPr>
              <a:t>із</a:t>
            </a:r>
            <a:r>
              <a:rPr lang="ru-RU" sz="4900" dirty="0">
                <a:solidFill>
                  <a:srgbClr val="FF0000"/>
                </a:solidFill>
              </a:rPr>
              <a:t> </a:t>
            </a:r>
            <a:r>
              <a:rPr lang="ru-RU" sz="4900" dirty="0" err="1">
                <a:solidFill>
                  <a:srgbClr val="FF0000"/>
                </a:solidFill>
              </a:rPr>
              <a:t>землі</a:t>
            </a:r>
            <a:r>
              <a:rPr lang="ru-RU" sz="4900" dirty="0">
                <a:solidFill>
                  <a:srgbClr val="FF0000"/>
                </a:solidFill>
              </a:rPr>
              <a:t>, </a:t>
            </a:r>
            <a:r>
              <a:rPr lang="ru-RU" sz="4900" dirty="0" smtClean="0">
                <a:solidFill>
                  <a:srgbClr val="FF0000"/>
                </a:solidFill>
              </a:rPr>
              <a:t/>
            </a:r>
            <a:br>
              <a:rPr lang="ru-RU" sz="4900" dirty="0" smtClean="0">
                <a:solidFill>
                  <a:srgbClr val="FF0000"/>
                </a:solidFill>
              </a:rPr>
            </a:br>
            <a:r>
              <a:rPr lang="ru-RU" sz="4900" dirty="0" smtClean="0">
                <a:solidFill>
                  <a:srgbClr val="FF0000"/>
                </a:solidFill>
              </a:rPr>
              <a:t>а </a:t>
            </a:r>
            <a:r>
              <a:rPr lang="ru-RU" sz="4900" dirty="0" err="1">
                <a:solidFill>
                  <a:srgbClr val="FF0000"/>
                </a:solidFill>
              </a:rPr>
              <a:t>знання</a:t>
            </a:r>
            <a:r>
              <a:rPr lang="ru-RU" sz="4900" dirty="0">
                <a:solidFill>
                  <a:srgbClr val="FF0000"/>
                </a:solidFill>
              </a:rPr>
              <a:t> - </a:t>
            </a:r>
            <a:r>
              <a:rPr lang="ru-RU" sz="4900" dirty="0" err="1" smtClean="0">
                <a:solidFill>
                  <a:srgbClr val="FF0000"/>
                </a:solidFill>
              </a:rPr>
              <a:t>із</a:t>
            </a:r>
            <a:r>
              <a:rPr lang="ru-RU" sz="4900" dirty="0" smtClean="0">
                <a:solidFill>
                  <a:srgbClr val="FF0000"/>
                </a:solidFill>
              </a:rPr>
              <a:t> </a:t>
            </a:r>
            <a:r>
              <a:rPr lang="ru-RU" sz="4900" dirty="0" err="1" smtClean="0">
                <a:solidFill>
                  <a:srgbClr val="FF0000"/>
                </a:solidFill>
              </a:rPr>
              <a:t>книжок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1" name="Picture 3" descr="C:\Documents and Settings\Admin\Рабочий стол\images (1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7848872" cy="475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4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Національна бібліотека Німеччини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021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Заснована у 1912 році. Фонд-24,1 млн. книг. Має філії у Берліні, Лейпцигу, Франкфурті-на-Майні.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Documents and Settings\Admin\Рабочий стол\філія б-ки у франкфурті-на-майні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168800" cy="264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\Рабочий стол\філія бки у лейпциг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93096"/>
            <a:ext cx="388843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Admin\Рабочий стол\Німецький музичний архів(Берлін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4788024" cy="264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8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Нью-Йоркська публічна бібліотека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5"/>
            <a:ext cx="9108504" cy="2520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Заснована у 1895 році. Фонд-43 млн. книг.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Documents and Settings\Admin\Рабочий стол\нью йоркська пу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08504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9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36104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Національна бібліотека України </a:t>
            </a:r>
            <a:br>
              <a:rPr lang="uk-UA" sz="3600" dirty="0" smtClean="0">
                <a:solidFill>
                  <a:srgbClr val="FF0000"/>
                </a:solidFill>
              </a:rPr>
            </a:br>
            <a:r>
              <a:rPr lang="uk-UA" sz="3600" dirty="0" smtClean="0">
                <a:solidFill>
                  <a:srgbClr val="FF0000"/>
                </a:solidFill>
              </a:rPr>
              <a:t>імені В.І.Вернадського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Заснована у 1918 році. Фонд-15 млн. примірників. 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Admin\Рабочий стол\800px-Національна_бібліотека_України_імені_В._І._Вернадськог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60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Національна бібліотека України імені В.І.Вернадського (НБУВ)-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848872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Найбільша бібліотека України, головний науково-інформаційний центр держави.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Входить до числа десяти найбільших національних бібліотек світу, є базовим членом Європейської бібліотеки.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Admin\Рабочий стол\mmmmm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21088"/>
            <a:ext cx="3563888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36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hhhhhh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8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Довідники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16088"/>
            <a:ext cx="8208912" cy="459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5889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652120" cy="1143000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Енциклопедії поділяються на: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uk-UA" dirty="0">
                <a:solidFill>
                  <a:srgbClr val="0070C0"/>
                </a:solidFill>
              </a:rPr>
              <a:t>у</a:t>
            </a:r>
            <a:r>
              <a:rPr lang="uk-UA" dirty="0" smtClean="0">
                <a:solidFill>
                  <a:srgbClr val="0070C0"/>
                </a:solidFill>
              </a:rPr>
              <a:t>ніверсальні;</a:t>
            </a:r>
          </a:p>
          <a:p>
            <a:r>
              <a:rPr lang="uk-UA" dirty="0">
                <a:solidFill>
                  <a:srgbClr val="0070C0"/>
                </a:solidFill>
              </a:rPr>
              <a:t>г</a:t>
            </a:r>
            <a:r>
              <a:rPr lang="uk-UA" dirty="0" smtClean="0">
                <a:solidFill>
                  <a:srgbClr val="0070C0"/>
                </a:solidFill>
              </a:rPr>
              <a:t>алузеві.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Documents and Settings\Admin\Рабочий стол\maxaon-illyustrovana-encycloped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20888"/>
            <a:ext cx="7704856" cy="405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67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Завдання </a:t>
            </a:r>
            <a:r>
              <a:rPr lang="uk-UA" sz="4000" dirty="0" smtClean="0">
                <a:solidFill>
                  <a:srgbClr val="FF0000"/>
                </a:solidFill>
              </a:rPr>
              <a:t>10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Робота із енциклопедіями</a:t>
            </a:r>
            <a:r>
              <a:rPr lang="uk-UA" dirty="0" smtClean="0"/>
              <a:t>.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Команда «Ерудити»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1.Чому рослини повертаються до сонця?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70C0"/>
                </a:solidFill>
              </a:rPr>
              <a:t>2. Де росте ананас?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Команда «Книголюби»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0070C0"/>
                </a:solidFill>
              </a:rPr>
              <a:t>Де шукати Атлантиду?</a:t>
            </a:r>
          </a:p>
          <a:p>
            <a:pPr marL="514350" indent="-514350">
              <a:buAutoNum type="arabicPeriod"/>
            </a:pPr>
            <a:r>
              <a:rPr lang="uk-UA" dirty="0" smtClean="0">
                <a:solidFill>
                  <a:srgbClr val="0070C0"/>
                </a:solidFill>
              </a:rPr>
              <a:t>Як утворюється град?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3779912" cy="356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0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У книги люди, </a:t>
            </a:r>
            <a:r>
              <a:rPr lang="ru-RU" dirty="0" err="1">
                <a:solidFill>
                  <a:srgbClr val="FF0000"/>
                </a:solidFill>
              </a:rPr>
              <a:t>наче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бджоли</a:t>
            </a:r>
            <a:r>
              <a:rPr lang="ru-RU" dirty="0">
                <a:solidFill>
                  <a:srgbClr val="FF0000"/>
                </a:solidFill>
              </a:rPr>
              <a:t> в </a:t>
            </a:r>
            <a:r>
              <a:rPr lang="ru-RU" dirty="0" err="1">
                <a:solidFill>
                  <a:srgbClr val="FF0000"/>
                </a:solidFill>
              </a:rPr>
              <a:t>соти</a:t>
            </a:r>
            <a:r>
              <a:rPr lang="ru-RU" dirty="0">
                <a:solidFill>
                  <a:srgbClr val="FF0000"/>
                </a:solidFill>
              </a:rPr>
              <a:t>,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err="1">
                <a:solidFill>
                  <a:srgbClr val="FF0000"/>
                </a:solidFill>
              </a:rPr>
              <a:t>Знесли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духовний</a:t>
            </a:r>
            <a:r>
              <a:rPr lang="ru-RU" dirty="0">
                <a:solidFill>
                  <a:srgbClr val="FF0000"/>
                </a:solidFill>
              </a:rPr>
              <a:t>, </a:t>
            </a:r>
            <a:r>
              <a:rPr lang="ru-RU" dirty="0" err="1">
                <a:solidFill>
                  <a:srgbClr val="FF0000"/>
                </a:solidFill>
              </a:rPr>
              <a:t>чародійний</a:t>
            </a:r>
            <a:r>
              <a:rPr lang="ru-RU" dirty="0">
                <a:solidFill>
                  <a:srgbClr val="FF0000"/>
                </a:solidFill>
              </a:rPr>
              <a:t> мед.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00200"/>
            <a:ext cx="561662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4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80512" cy="1143000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Зупини ту хвилину, коли щастя прилине…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8196" name="Picture 4" descr="C:\Documents and Settings\Admin\Рабочий стол\загруженное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484785"/>
            <a:ext cx="734481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516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Книжки з</a:t>
            </a:r>
            <a:r>
              <a:rPr lang="uk-UA" dirty="0" smtClean="0">
                <a:solidFill>
                  <a:srgbClr val="FF0000"/>
                </a:solidFill>
                <a:latin typeface="Calibri"/>
                <a:cs typeface="Calibri"/>
              </a:rPr>
              <a:t>'</a:t>
            </a:r>
            <a:r>
              <a:rPr lang="uk-UA" dirty="0" smtClean="0">
                <a:solidFill>
                  <a:srgbClr val="FF0000"/>
                </a:solidFill>
              </a:rPr>
              <a:t>явилися на світ…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344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08504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Книжка зараз на столі лежить.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>        Легка, красива, звична, паперова…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6768752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Admin\Рабочий стол\jjjjjjjjjjjjjjjjjjjjjjjjjjj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844823"/>
            <a:ext cx="6984777" cy="439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7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Комп</a:t>
            </a:r>
            <a:r>
              <a:rPr lang="uk-UA" dirty="0" smtClean="0">
                <a:solidFill>
                  <a:srgbClr val="FF0000"/>
                </a:solidFill>
                <a:latin typeface="Calibri"/>
                <a:cs typeface="Calibri"/>
              </a:rPr>
              <a:t>'</a:t>
            </a:r>
            <a:r>
              <a:rPr lang="uk-UA" dirty="0" smtClean="0">
                <a:solidFill>
                  <a:srgbClr val="FF0000"/>
                </a:solidFill>
              </a:rPr>
              <a:t>ютерний настав нестримний час…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1700809"/>
            <a:ext cx="568863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91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Книги – діти розуму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           </a:t>
            </a:r>
            <a:r>
              <a:rPr lang="uk-UA" sz="4100" dirty="0" smtClean="0">
                <a:solidFill>
                  <a:srgbClr val="0070C0"/>
                </a:solidFill>
              </a:rPr>
              <a:t>Джонатан </a:t>
            </a:r>
            <a:r>
              <a:rPr lang="uk-UA" sz="4100" dirty="0" err="1" smtClean="0">
                <a:solidFill>
                  <a:srgbClr val="0070C0"/>
                </a:solidFill>
              </a:rPr>
              <a:t>Свіфт</a:t>
            </a:r>
            <a:endParaRPr lang="ru-RU" sz="41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00200"/>
            <a:ext cx="5544616" cy="4565104"/>
          </a:xfrm>
        </p:spPr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Documents and Settings\Admin\Рабочий стол\,,,,,,,,,,,,,,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554461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07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rgbClr val="FF0000"/>
                </a:solidFill>
              </a:rPr>
              <a:t>Великолучківська</a:t>
            </a:r>
            <a:r>
              <a:rPr lang="uk-UA" dirty="0" smtClean="0">
                <a:solidFill>
                  <a:srgbClr val="FF0000"/>
                </a:solidFill>
              </a:rPr>
              <a:t> шкільна бібліотека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Documents and Settings\Admin\Рабочий стол\fffffffffff\IMG_12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704855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05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12378359</TotalTime>
  <Words>681</Words>
  <Application>Microsoft Office PowerPoint</Application>
  <PresentationFormat>Екран (4:3)</PresentationFormat>
  <Paragraphs>125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49</vt:i4>
      </vt:variant>
    </vt:vector>
  </HeadingPairs>
  <TitlesOfParts>
    <vt:vector size="50" baseType="lpstr">
      <vt:lpstr>Тема Office</vt:lpstr>
      <vt:lpstr>БІБЛІОТЕЧНЕ ЗАНЯТТЯ 7 КЛАС </vt:lpstr>
      <vt:lpstr>Презентація PowerPoint</vt:lpstr>
      <vt:lpstr>Книги – морська глибина.                     </vt:lpstr>
      <vt:lpstr>  Золото добувають  із землі,  а знання - із книжок </vt:lpstr>
      <vt:lpstr>Книжки з'явилися на світ…</vt:lpstr>
      <vt:lpstr>Книжка зараз на столі лежить.         Легка, красива, звична, паперова…</vt:lpstr>
      <vt:lpstr>Комп'ютерний настав нестримний час…</vt:lpstr>
      <vt:lpstr>Книги – діти розуму                                        Джонатан Свіфт</vt:lpstr>
      <vt:lpstr>Великолучківська шкільна бібліотека</vt:lpstr>
      <vt:lpstr>Презентація PowerPoint</vt:lpstr>
      <vt:lpstr>Презентація PowerPoint</vt:lpstr>
      <vt:lpstr>Презентація PowerPoint</vt:lpstr>
      <vt:lpstr>Презентація PowerPoint</vt:lpstr>
      <vt:lpstr>У добру путь!</vt:lpstr>
      <vt:lpstr>Команда «Ерудити»</vt:lpstr>
      <vt:lpstr>Команда «Книголюби»</vt:lpstr>
      <vt:lpstr>Довідкова література – це видання,</vt:lpstr>
      <vt:lpstr>Не бійтесь заглядати у словник:</vt:lpstr>
      <vt:lpstr>Завдання 1</vt:lpstr>
      <vt:lpstr>Борис Дмитрович Грінченко (1863-1910)</vt:lpstr>
      <vt:lpstr>Володимир Іванович Даль (1801-1872)</vt:lpstr>
      <vt:lpstr>Вікіпедія – вільна електронна енциклопедія</vt:lpstr>
      <vt:lpstr>Існують дві найтяжчі справи – укладати словники і граматику.                                                                       Юлій Цезар Скалігер </vt:lpstr>
      <vt:lpstr>Завдання 2</vt:lpstr>
      <vt:lpstr> Словники поділяються на:   </vt:lpstr>
      <vt:lpstr>Завдання 3</vt:lpstr>
      <vt:lpstr>  Команда                       Команда     «Ерудити»                 «Книголюби»</vt:lpstr>
      <vt:lpstr>Філологічні словники поділяються на:</vt:lpstr>
      <vt:lpstr>О філологіє, мистецтво всіх мистецтв! Співаємо тобі величні гімни!</vt:lpstr>
      <vt:lpstr>Завдання 4</vt:lpstr>
      <vt:lpstr>Завдання 5 </vt:lpstr>
      <vt:lpstr>Завдання 6             </vt:lpstr>
      <vt:lpstr>Завдання 5 </vt:lpstr>
      <vt:lpstr>Завдання 7  </vt:lpstr>
      <vt:lpstr>Завдання 8 </vt:lpstr>
      <vt:lpstr>Завдання 9</vt:lpstr>
      <vt:lpstr>Хвилинка - цікавинка </vt:lpstr>
      <vt:lpstr>Ватиканська апостольська бібліотека</vt:lpstr>
      <vt:lpstr>Бібліотека Конгресу США </vt:lpstr>
      <vt:lpstr>Національна бібліотека Німеччини</vt:lpstr>
      <vt:lpstr>Нью-Йоркська публічна бібліотека</vt:lpstr>
      <vt:lpstr>Національна бібліотека України  імені В.І.Вернадського</vt:lpstr>
      <vt:lpstr>Національна бібліотека України імені В.І.Вернадського (НБУВ)-</vt:lpstr>
      <vt:lpstr>Презентація PowerPoint</vt:lpstr>
      <vt:lpstr>Довідники</vt:lpstr>
      <vt:lpstr>Енциклопедії поділяються на:</vt:lpstr>
      <vt:lpstr>Завдання 10</vt:lpstr>
      <vt:lpstr> У книги люди, наче бджоли в соти, Знесли духовний, чародійний мед. </vt:lpstr>
      <vt:lpstr>Зупини ту хвилину, коли щастя прилине…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 «Теплі долоньки»</dc:title>
  <dc:creator>Admin</dc:creator>
  <cp:lastModifiedBy>Guest</cp:lastModifiedBy>
  <cp:revision>71</cp:revision>
  <dcterms:created xsi:type="dcterms:W3CDTF">2013-10-31T21:42:05Z</dcterms:created>
  <dcterms:modified xsi:type="dcterms:W3CDTF">2013-10-22T12:00:29Z</dcterms:modified>
</cp:coreProperties>
</file>